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  <p:sldMasterId id="2147483702" r:id="rId5"/>
  </p:sldMasterIdLst>
  <p:notesMasterIdLst>
    <p:notesMasterId r:id="rId18"/>
  </p:notesMasterIdLst>
  <p:sldIdLst>
    <p:sldId id="292" r:id="rId6"/>
    <p:sldId id="1282" r:id="rId7"/>
    <p:sldId id="1290" r:id="rId8"/>
    <p:sldId id="1291" r:id="rId9"/>
    <p:sldId id="1292" r:id="rId10"/>
    <p:sldId id="1293" r:id="rId11"/>
    <p:sldId id="1294" r:id="rId12"/>
    <p:sldId id="1296" r:id="rId13"/>
    <p:sldId id="1297" r:id="rId14"/>
    <p:sldId id="1298" r:id="rId15"/>
    <p:sldId id="1295" r:id="rId16"/>
    <p:sldId id="1250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7D"/>
    <a:srgbClr val="223366"/>
    <a:srgbClr val="E8ECF8"/>
    <a:srgbClr val="C9D2ED"/>
    <a:srgbClr val="851910"/>
    <a:srgbClr val="0000FF"/>
    <a:srgbClr val="FFCD8C"/>
    <a:srgbClr val="9F5900"/>
    <a:srgbClr val="FF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384B79-7360-5AB9-DD75-8A808655C326}" v="3" dt="2024-03-18T09:31:49.711"/>
    <p1510:client id="{99C44797-0E56-F5AF-678D-7848B61E9AF5}" v="8" dt="2024-03-19T08:12:55.126"/>
    <p1510:client id="{A00404A6-CA5D-529F-E841-B3080AD8BC10}" v="1" dt="2024-03-18T13:45:15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42" y="77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184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0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072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108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802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134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82D9E-CF8F-D821-0EF0-82F39D68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170A1-58D7-78F7-D58A-811ADFF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898F9-6042-211C-FE5E-E3195182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74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AA64-E432-8D59-6526-E68F7AC8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2085-944B-0B62-B557-11D0053DE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889BD-8520-EE29-14ED-24E88F0C1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AA8EC-BC22-DD8C-CC7C-5CD2AD69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ED4E8-E1B9-BC44-48DF-EA2B09D9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8F55D-018D-571C-11FF-8F79FAAA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899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3725-BD84-E963-3DD7-9EDA5700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1B5E6C-B120-BDBD-A118-74E930F95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ED917-6757-883A-86C3-14AFBCE31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8C69D-33B2-26F1-3AFC-2A4C100F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0A899-749A-96A6-52E3-5513E02E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EE06A-6BB2-C7F9-0A30-ECA5F649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127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C180-BF96-096D-0F74-E23F9309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78D2F-2EAD-1FA2-9475-C228A7E9B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4C92-1C92-C326-AE2B-EE64852E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40DF-8956-65BF-5B16-FCF84638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2B801-4415-647B-D7B8-398663FE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087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35E50-9753-5324-3CBE-2DB02823B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6334F-1BF5-5B8C-3F90-84BF75B51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7E210-CB85-84DD-090A-44C7C179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6FBE5-BF73-7C52-C3DF-B06D7641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4D43C-F065-8BD6-C622-543D4321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26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BA23-5FDD-5D7E-F6FC-E4A6A7F5F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DBF0E-B651-D205-69BC-E38929484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EAFE9-FEB4-90FA-7604-E71268E9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2C0C-D784-7894-6E7A-A3163E7B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E244B-37C0-9DC6-22CD-EB660918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9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57B7-1A74-AE21-4231-6A3BD6FFA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CC2F-5827-22D5-D0CD-6AB9F4163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C6FD5-C3C6-194C-CBBF-F0992989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74B56-D685-4165-F13B-086D869C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53AD0-652A-8B63-B4F8-E64E7976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37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8776-064D-C947-6F0A-07C1157D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7AF1F-1E9E-C1AB-35F2-7FCF85FEA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203F7-4A67-44F8-1EBE-73C704B5F3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099F4-B0B6-A02C-D33D-42B8CF9C4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AEAC-197E-65FD-B921-6662926A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91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C773-098A-371D-576C-4D005AAD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78A3-157A-338B-1D0E-5DEA10A09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0D3D6-28A0-B7DB-AA55-7E1AB265D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759DB-2EFB-5AB8-F2C0-4594FD8E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AB47A-E9F3-E30E-4D25-BDB935FA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4B1E9-6E84-BC5A-9F68-AC8BD08A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6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1BC7-998D-6DF5-4AE4-39C9EA00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6AF4A-23F2-79CA-C667-8C4F35BF5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7276D-1914-7EB5-3698-A01774DF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CDF0B-5FBC-8A48-3967-A5A9B60BB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D8437-251D-CB33-46CE-F1B208C3DE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DB15A-3C4B-088C-31D9-9D7FADA4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CD596-67EF-7A66-AED7-23CF4620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5DBB6-49F0-7026-4382-9F1CC71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81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66A4-83CF-94A2-2F9D-EB0EA91E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E68E2-F84C-3629-3FE2-83DD00EA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CCCF5-8802-F0B8-E635-C4316F70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F6E91-77AB-EEFA-9CDE-D8D369E6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99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7B0C45-392E-206A-6503-A52CA087AB64}"/>
              </a:ext>
            </a:extLst>
          </p:cNvPr>
          <p:cNvSpPr/>
          <p:nvPr userDrawn="1"/>
        </p:nvSpPr>
        <p:spPr>
          <a:xfrm>
            <a:off x="0" y="122877"/>
            <a:ext cx="9144000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D9AD1-C7C2-FFF1-54BA-8514D18B8369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64A484-2963-FBA3-E733-1A64254407DC}"/>
              </a:ext>
            </a:extLst>
          </p:cNvPr>
          <p:cNvSpPr txBox="1"/>
          <p:nvPr userDrawn="1"/>
        </p:nvSpPr>
        <p:spPr>
          <a:xfrm>
            <a:off x="138743" y="189386"/>
            <a:ext cx="345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Creating A Future-ready Workforce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72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bing.com/search?q=indira+gandhi+national+open+university&amp;filters=dtbk:%22MCFvdmVydmlldyFvdmVydmlldyE1YmZjOTQ4NC0wNzM2LWU4OTEtMzA5ZC1kNGYzYmFhMTczOGM%3d%22+sid:%225bfc9484-0736-e891-309d-d4f3baa1738c%22+tphint:%22f%22&amp;FORM=DEPNAV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670BE75-ABC6-B8F8-14C2-4329F082BA10}"/>
              </a:ext>
            </a:extLst>
          </p:cNvPr>
          <p:cNvSpPr/>
          <p:nvPr/>
        </p:nvSpPr>
        <p:spPr>
          <a:xfrm>
            <a:off x="5044697" y="5066794"/>
            <a:ext cx="4122549" cy="161945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4A44FD-99EF-2386-CD7F-94CC9736D290}"/>
              </a:ext>
            </a:extLst>
          </p:cNvPr>
          <p:cNvSpPr/>
          <p:nvPr/>
        </p:nvSpPr>
        <p:spPr>
          <a:xfrm>
            <a:off x="6137328" y="122877"/>
            <a:ext cx="3006671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erson in a suit talking on a cell phone&#10;&#10;Description automatically generated">
            <a:extLst>
              <a:ext uri="{FF2B5EF4-FFF2-40B4-BE49-F238E27FC236}">
                <a16:creationId xmlns:a16="http://schemas.microsoft.com/office/drawing/2014/main" id="{5CFB3317-FBB6-E882-D2A0-9D6E7CF9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8" y="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19934" y="983057"/>
            <a:ext cx="39652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338619" y="2452456"/>
            <a:ext cx="23461" cy="1124328"/>
          </a:xfrm>
          <a:prstGeom prst="rect">
            <a:avLst/>
          </a:prstGeom>
          <a:solidFill>
            <a:srgbClr val="851910"/>
          </a:solidFill>
          <a:ln>
            <a:solidFill>
              <a:srgbClr val="8519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389183" y="2453126"/>
            <a:ext cx="2727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916418-C932-83FF-F890-E41BEED5285B}"/>
              </a:ext>
            </a:extLst>
          </p:cNvPr>
          <p:cNvSpPr/>
          <p:nvPr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69DAD0D2-2C07-BEEA-4C8D-0FC32AA5BD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09C0C7-360A-0B80-38D4-82EEF27C8CA1}"/>
              </a:ext>
            </a:extLst>
          </p:cNvPr>
          <p:cNvSpPr txBox="1"/>
          <p:nvPr/>
        </p:nvSpPr>
        <p:spPr>
          <a:xfrm>
            <a:off x="218705" y="3931116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Name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6863D8-C016-5DAB-A496-2E7822EE5CC8}"/>
              </a:ext>
            </a:extLst>
          </p:cNvPr>
          <p:cNvSpPr txBox="1"/>
          <p:nvPr/>
        </p:nvSpPr>
        <p:spPr>
          <a:xfrm>
            <a:off x="5466719" y="4420857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College Name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D7A7F1-88E8-0735-5FF0-08C11362F157}"/>
              </a:ext>
            </a:extLst>
          </p:cNvPr>
          <p:cNvSpPr txBox="1"/>
          <p:nvPr/>
        </p:nvSpPr>
        <p:spPr>
          <a:xfrm>
            <a:off x="218705" y="4168330"/>
            <a:ext cx="22523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  <a:latin typeface="Baskerville Old Face" panose="02020602080505020303" pitchFamily="18" charset="0"/>
              </a:rPr>
              <a:t>UDHAV CHANDRA RAVI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3A60C8-4356-D37F-0DDF-A39B87F184C1}"/>
              </a:ext>
            </a:extLst>
          </p:cNvPr>
          <p:cNvSpPr txBox="1"/>
          <p:nvPr/>
        </p:nvSpPr>
        <p:spPr>
          <a:xfrm>
            <a:off x="218705" y="4465385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ID 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A72D2-9BA5-CD7D-B4C1-CFD904CD627D}"/>
              </a:ext>
            </a:extLst>
          </p:cNvPr>
          <p:cNvSpPr txBox="1"/>
          <p:nvPr/>
        </p:nvSpPr>
        <p:spPr>
          <a:xfrm>
            <a:off x="218705" y="4722990"/>
            <a:ext cx="32297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1600" dirty="0"/>
              <a:t>STU65b611ceba14f1706430926</a:t>
            </a:r>
            <a:endParaRPr lang="en-US" sz="1200" dirty="0">
              <a:solidFill>
                <a:srgbClr val="161D23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E78094-5E7B-659F-FF09-871190F3DD5A}"/>
              </a:ext>
            </a:extLst>
          </p:cNvPr>
          <p:cNvSpPr txBox="1"/>
          <p:nvPr/>
        </p:nvSpPr>
        <p:spPr>
          <a:xfrm>
            <a:off x="5468585" y="4603884"/>
            <a:ext cx="36599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1600" b="0" i="0" u="none" strike="noStrike" dirty="0">
                <a:solidFill>
                  <a:srgbClr val="444444"/>
                </a:solidFill>
                <a:effectLst/>
                <a:latin typeface="Roboto" panose="02000000000000000000" pitchFamily="2" charset="0"/>
                <a:hlinkClick r:id="rId5" tooltip="Indira Gandhi National Open University&#10;University in New Delhi"/>
              </a:rPr>
              <a:t>Indira Gandhi </a:t>
            </a:r>
            <a:r>
              <a:rPr lang="en-IN" sz="1600" b="0" i="0" u="sng" strike="noStrike" dirty="0">
                <a:solidFill>
                  <a:srgbClr val="444444"/>
                </a:solidFill>
                <a:effectLst/>
                <a:latin typeface="Roboto" panose="02000000000000000000" pitchFamily="2" charset="0"/>
                <a:hlinkClick r:id="rId5" tooltip="Indira Gandhi National Open University&#10;University in New Delhi"/>
              </a:rPr>
              <a:t>National</a:t>
            </a:r>
            <a:r>
              <a:rPr lang="en-IN" sz="1600" b="0" i="0" u="none" strike="noStrike" dirty="0">
                <a:solidFill>
                  <a:srgbClr val="444444"/>
                </a:solidFill>
                <a:effectLst/>
                <a:latin typeface="Roboto" panose="02000000000000000000" pitchFamily="2" charset="0"/>
                <a:hlinkClick r:id="rId5" tooltip="Indira Gandhi National Open University&#10;University in New Delhi"/>
              </a:rPr>
              <a:t> Open University</a:t>
            </a:r>
          </a:p>
          <a:p>
            <a:endParaRPr lang="en-US" sz="1200" dirty="0">
              <a:solidFill>
                <a:srgbClr val="161D2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09FE77F8-7F13-4195-B3E1-38DBEE28D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842"/>
            <a:ext cx="9144000" cy="4338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92B2FF-8614-61F9-FFA7-45E78700C2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F6AB1-00E0-C56D-4BC6-78BBB15ACC7E}"/>
              </a:ext>
            </a:extLst>
          </p:cNvPr>
          <p:cNvSpPr/>
          <p:nvPr/>
        </p:nvSpPr>
        <p:spPr>
          <a:xfrm>
            <a:off x="1456841" y="116777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04864-7760-4AB7-BA04-66CD65296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8078"/>
            <a:ext cx="3381703" cy="3808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D58C62-CE3F-419C-A7D4-1FEF0778C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926" y="1118078"/>
            <a:ext cx="2902881" cy="3808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1B3BA1-B1E6-4668-9699-E3BD1205A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7283" y="1118079"/>
            <a:ext cx="2506717" cy="367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5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673CBC1-2DF6-472C-8321-8785CD84F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06096"/>
            <a:ext cx="9143998" cy="4331277"/>
          </a:xfrm>
          <a:prstGeom prst="rect">
            <a:avLst/>
          </a:prstGeom>
        </p:spPr>
      </p:pic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77B50DCA-B610-4D47-B2EC-30ADFDF81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4855"/>
            <a:ext cx="9143999" cy="1389337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4C43F72D-812B-460C-A636-1880A70E9BDC}"/>
              </a:ext>
            </a:extLst>
          </p:cNvPr>
          <p:cNvSpPr/>
          <p:nvPr/>
        </p:nvSpPr>
        <p:spPr>
          <a:xfrm>
            <a:off x="0" y="1749691"/>
            <a:ext cx="2187436" cy="5813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78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</a:t>
            </a:r>
            <a:endParaRPr lang="en-US" sz="2400" dirty="0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2FE10FEF-D9D9-4914-93A3-8AA20CFDC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98" y="2500076"/>
            <a:ext cx="2392008" cy="581353"/>
          </a:xfrm>
          <a:prstGeom prst="rect">
            <a:avLst/>
          </a:prstGeom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BB33A380-163E-4E7D-A009-458BE674C62E}"/>
              </a:ext>
            </a:extLst>
          </p:cNvPr>
          <p:cNvSpPr/>
          <p:nvPr/>
        </p:nvSpPr>
        <p:spPr>
          <a:xfrm>
            <a:off x="0" y="3037406"/>
            <a:ext cx="3023473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89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Improved Travel Experience</a:t>
            </a:r>
            <a:endParaRPr lang="en-US" sz="160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09DA7248-2E55-4B0C-986A-F1B89328CB4D}"/>
              </a:ext>
            </a:extLst>
          </p:cNvPr>
          <p:cNvSpPr/>
          <p:nvPr/>
        </p:nvSpPr>
        <p:spPr>
          <a:xfrm>
            <a:off x="-1" y="3771499"/>
            <a:ext cx="3023473" cy="699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53"/>
              </a:lnSpc>
              <a:buNone/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convenience and accessibility for passengers.</a:t>
            </a:r>
            <a:endParaRPr lang="en-US" dirty="0"/>
          </a:p>
        </p:txBody>
      </p:sp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697F8ADD-66A6-477C-9347-873562149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769" y="2500076"/>
            <a:ext cx="2703498" cy="581353"/>
          </a:xfrm>
          <a:prstGeom prst="rect">
            <a:avLst/>
          </a:prstGeom>
        </p:spPr>
      </p:pic>
      <p:sp>
        <p:nvSpPr>
          <p:cNvPr id="12" name="Text 4">
            <a:extLst>
              <a:ext uri="{FF2B5EF4-FFF2-40B4-BE49-F238E27FC236}">
                <a16:creationId xmlns:a16="http://schemas.microsoft.com/office/drawing/2014/main" id="{4A733E5B-6C1D-499E-8D88-70C640DE2FCA}"/>
              </a:ext>
            </a:extLst>
          </p:cNvPr>
          <p:cNvSpPr/>
          <p:nvPr/>
        </p:nvSpPr>
        <p:spPr>
          <a:xfrm>
            <a:off x="2833769" y="3070914"/>
            <a:ext cx="3023473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89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Streamlined Operations</a:t>
            </a:r>
            <a:endParaRPr lang="en-US" sz="160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1B608374-80E2-4EDE-9C2F-ACE5201328C3}"/>
              </a:ext>
            </a:extLst>
          </p:cNvPr>
          <p:cNvSpPr/>
          <p:nvPr/>
        </p:nvSpPr>
        <p:spPr>
          <a:xfrm>
            <a:off x="2868861" y="3444563"/>
            <a:ext cx="3023473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53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and automated bus management, leading to operational excellence.</a:t>
            </a:r>
            <a:endParaRPr lang="en-US" sz="1600" dirty="0"/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F5063391-D281-4C36-B57E-267705263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7724" y="2465133"/>
            <a:ext cx="2578078" cy="651239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6DD12166-2996-4C3E-AA60-F56004F09E49}"/>
              </a:ext>
            </a:extLst>
          </p:cNvPr>
          <p:cNvSpPr/>
          <p:nvPr/>
        </p:nvSpPr>
        <p:spPr>
          <a:xfrm>
            <a:off x="5660818" y="3078642"/>
            <a:ext cx="2731889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9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Expansion</a:t>
            </a:r>
            <a:endParaRPr lang="en-US" sz="1800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4CAEE40E-9BFC-4772-83B9-57FA96E8E0D8}"/>
              </a:ext>
            </a:extLst>
          </p:cNvPr>
          <p:cNvSpPr/>
          <p:nvPr/>
        </p:nvSpPr>
        <p:spPr>
          <a:xfrm>
            <a:off x="5737602" y="3455478"/>
            <a:ext cx="3023592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53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Bus Reservation System has the potential for future scalability and growth.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4632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CC0E8C1D-C832-4E5E-AB87-4CD9C069C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10" name="Picture 9" descr="A close-up of a thank you card&#10;&#10;Description automatically generated">
            <a:extLst>
              <a:ext uri="{FF2B5EF4-FFF2-40B4-BE49-F238E27FC236}">
                <a16:creationId xmlns:a16="http://schemas.microsoft.com/office/drawing/2014/main" id="{A93903B1-E7A1-B168-DEC2-0635A4163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10" t="21904" r="9339"/>
          <a:stretch/>
        </p:blipFill>
        <p:spPr>
          <a:xfrm>
            <a:off x="575375" y="402956"/>
            <a:ext cx="7993251" cy="43375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E0173B-95AD-2DE9-9875-1230DDB2626C}"/>
              </a:ext>
            </a:extLst>
          </p:cNvPr>
          <p:cNvGrpSpPr/>
          <p:nvPr/>
        </p:nvGrpSpPr>
        <p:grpSpPr>
          <a:xfrm>
            <a:off x="3471621" y="3184902"/>
            <a:ext cx="2200759" cy="813661"/>
            <a:chOff x="3246895" y="3184902"/>
            <a:chExt cx="2200759" cy="81366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B8DC4F-8F3C-8864-0B3A-2CEA4109D402}"/>
                </a:ext>
              </a:extLst>
            </p:cNvPr>
            <p:cNvSpPr/>
            <p:nvPr/>
          </p:nvSpPr>
          <p:spPr>
            <a:xfrm>
              <a:off x="3246895" y="3184902"/>
              <a:ext cx="2200759" cy="813661"/>
            </a:xfrm>
            <a:prstGeom prst="roundRect">
              <a:avLst>
                <a:gd name="adj" fmla="val 12730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D1CBC941-B5EE-0296-38A5-2CB11104E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1416" y="3332885"/>
              <a:ext cx="1591717" cy="517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436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0D2C29E-66A5-D13B-1825-539B2100EB68}"/>
              </a:ext>
            </a:extLst>
          </p:cNvPr>
          <p:cNvGrpSpPr/>
          <p:nvPr/>
        </p:nvGrpSpPr>
        <p:grpSpPr>
          <a:xfrm>
            <a:off x="743919" y="1340601"/>
            <a:ext cx="7656162" cy="3161654"/>
            <a:chOff x="922150" y="1325103"/>
            <a:chExt cx="7656162" cy="316165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DCC566-B000-7B3E-F778-C19DE993DFF5}"/>
                </a:ext>
              </a:extLst>
            </p:cNvPr>
            <p:cNvSpPr/>
            <p:nvPr/>
          </p:nvSpPr>
          <p:spPr>
            <a:xfrm>
              <a:off x="1376643" y="1571218"/>
              <a:ext cx="7201669" cy="2623250"/>
            </a:xfrm>
            <a:prstGeom prst="rect">
              <a:avLst/>
            </a:prstGeom>
            <a:solidFill>
              <a:srgbClr val="E8ECF8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40C382-94E9-1DDA-BE8A-521BEB626F59}"/>
                </a:ext>
              </a:extLst>
            </p:cNvPr>
            <p:cNvSpPr/>
            <p:nvPr/>
          </p:nvSpPr>
          <p:spPr>
            <a:xfrm>
              <a:off x="922150" y="1325103"/>
              <a:ext cx="697424" cy="3161654"/>
            </a:xfrm>
            <a:prstGeom prst="rect">
              <a:avLst/>
            </a:prstGeom>
            <a:solidFill>
              <a:srgbClr val="223366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B2F1D2-B3CD-47D4-C97B-3CE2F64AFC82}"/>
                </a:ext>
              </a:extLst>
            </p:cNvPr>
            <p:cNvSpPr txBox="1"/>
            <p:nvPr/>
          </p:nvSpPr>
          <p:spPr>
            <a:xfrm>
              <a:off x="2859380" y="1823109"/>
              <a:ext cx="440914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2000" b="1" dirty="0">
                  <a:solidFill>
                    <a:srgbClr val="223366"/>
                  </a:solidFill>
                  <a:latin typeface="Arial"/>
                  <a:cs typeface="Arial"/>
                </a:rPr>
                <a:t>CAPSTONE PROJECT SHOWCASE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9AF297CE-9F11-2600-2058-A27EC2B5D9D4}"/>
                </a:ext>
              </a:extLst>
            </p:cNvPr>
            <p:cNvSpPr txBox="1"/>
            <p:nvPr/>
          </p:nvSpPr>
          <p:spPr>
            <a:xfrm>
              <a:off x="1899598" y="3431892"/>
              <a:ext cx="6328712" cy="5123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Abstract | Problem Statement | Project Overview |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 Proposed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Solution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|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Technology Used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 | Modelling &amp; Results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| Conclusion | Q&amp;A</a:t>
              </a:r>
              <a:endParaRPr lang="en-US" sz="1600" dirty="0">
                <a:solidFill>
                  <a:schemeClr val="accent2">
                    <a:lumMod val="75000"/>
                  </a:schemeClr>
                </a:solidFill>
                <a:latin typeface="+mj-lt"/>
                <a:cs typeface="Poppins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D4240D32-9BCC-D793-EF34-3F436C714765}"/>
                </a:ext>
              </a:extLst>
            </p:cNvPr>
            <p:cNvSpPr txBox="1"/>
            <p:nvPr/>
          </p:nvSpPr>
          <p:spPr>
            <a:xfrm>
              <a:off x="2402240" y="2534555"/>
              <a:ext cx="5323429" cy="7520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latin typeface="+mj-lt"/>
                </a:rPr>
                <a:t>Project Title</a:t>
              </a:r>
            </a:p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b="1" dirty="0">
                  <a:solidFill>
                    <a:srgbClr val="403C4E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Bus Reservation System</a:t>
              </a:r>
              <a:endParaRPr lang="en-US" sz="1600" dirty="0"/>
            </a:p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b="1" dirty="0">
                  <a:latin typeface="+mj-lt"/>
                </a:rPr>
                <a:t> </a:t>
              </a:r>
              <a:endParaRPr lang="en-US" sz="1600" b="1" dirty="0">
                <a:latin typeface="+mj-lt"/>
                <a:cs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11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E3A995-569D-073F-9467-C96E076827FA}"/>
              </a:ext>
            </a:extLst>
          </p:cNvPr>
          <p:cNvSpPr txBox="1"/>
          <p:nvPr/>
        </p:nvSpPr>
        <p:spPr>
          <a:xfrm>
            <a:off x="2965960" y="54482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>
              <a:solidFill>
                <a:srgbClr val="213163"/>
              </a:solidFill>
            </a:endParaRPr>
          </a:p>
        </p:txBody>
      </p:sp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3A892DDB-2F28-4D19-9C51-331D3251C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3244"/>
            <a:ext cx="2877208" cy="43158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6E8D48-655D-42CB-9739-39BF73B42453}"/>
              </a:ext>
            </a:extLst>
          </p:cNvPr>
          <p:cNvSpPr txBox="1"/>
          <p:nvPr/>
        </p:nvSpPr>
        <p:spPr>
          <a:xfrm>
            <a:off x="3586654" y="1355834"/>
            <a:ext cx="54864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 Reservation System</a:t>
            </a:r>
            <a:endParaRPr lang="en-US" sz="3600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EBE64-8281-420E-8C38-53FB9BF19CFD}"/>
              </a:ext>
            </a:extLst>
          </p:cNvPr>
          <p:cNvSpPr txBox="1"/>
          <p:nvPr/>
        </p:nvSpPr>
        <p:spPr>
          <a:xfrm>
            <a:off x="3586654" y="2979565"/>
            <a:ext cx="52814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Bus Reservation System is a modern and efficient way to manage and book bus tickets. It offers a convenient and user-friendly platform for travelers to plan and secure their trips.</a:t>
            </a:r>
            <a:endParaRPr lang="en-US" sz="1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552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28E85CD-DF89-87DD-6181-DCDD73B5625F}"/>
              </a:ext>
            </a:extLst>
          </p:cNvPr>
          <p:cNvGrpSpPr/>
          <p:nvPr/>
        </p:nvGrpSpPr>
        <p:grpSpPr>
          <a:xfrm>
            <a:off x="7145524" y="898107"/>
            <a:ext cx="1933886" cy="1719873"/>
            <a:chOff x="4578211" y="760307"/>
            <a:chExt cx="4510006" cy="3741355"/>
          </a:xfrm>
        </p:grpSpPr>
        <p:pic>
          <p:nvPicPr>
            <p:cNvPr id="4" name="Picture 3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id="{044B050F-754C-A956-97C8-EFB6B19AB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5" name="Picture 4" descr="Businessman with clipboard">
              <a:extLst>
                <a:ext uri="{FF2B5EF4-FFF2-40B4-BE49-F238E27FC236}">
                  <a16:creationId xmlns:a16="http://schemas.microsoft.com/office/drawing/2014/main" id="{82A80360-DC75-55F1-A1A2-BDCADC404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168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  <p:sp>
        <p:nvSpPr>
          <p:cNvPr id="7" name="Text 1">
            <a:extLst>
              <a:ext uri="{FF2B5EF4-FFF2-40B4-BE49-F238E27FC236}">
                <a16:creationId xmlns:a16="http://schemas.microsoft.com/office/drawing/2014/main" id="{6C3DF275-19DD-4055-9FC8-9B84A908E849}"/>
              </a:ext>
            </a:extLst>
          </p:cNvPr>
          <p:cNvSpPr/>
          <p:nvPr/>
        </p:nvSpPr>
        <p:spPr>
          <a:xfrm>
            <a:off x="0" y="364579"/>
            <a:ext cx="2367643" cy="3099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Statement</a:t>
            </a:r>
            <a:endParaRPr lang="en-US" sz="1800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A8D5F025-3699-4EF0-997A-DD69992D0FE0}"/>
              </a:ext>
            </a:extLst>
          </p:cNvPr>
          <p:cNvSpPr/>
          <p:nvPr/>
        </p:nvSpPr>
        <p:spPr>
          <a:xfrm>
            <a:off x="64590" y="1897199"/>
            <a:ext cx="377392" cy="450531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C1042953-31FA-497B-B64B-F41174C5627F}"/>
              </a:ext>
            </a:extLst>
          </p:cNvPr>
          <p:cNvSpPr/>
          <p:nvPr/>
        </p:nvSpPr>
        <p:spPr>
          <a:xfrm>
            <a:off x="197458" y="1852930"/>
            <a:ext cx="146823" cy="53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73011C45-04D7-49EF-A9A1-A457EDFE8FA5}"/>
              </a:ext>
            </a:extLst>
          </p:cNvPr>
          <p:cNvSpPr/>
          <p:nvPr/>
        </p:nvSpPr>
        <p:spPr>
          <a:xfrm>
            <a:off x="444943" y="1836783"/>
            <a:ext cx="1906352" cy="7838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Ticket Management</a:t>
            </a:r>
            <a:endParaRPr lang="en-US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426BA877-D0D7-414A-9A20-FCFCBB4B9879}"/>
              </a:ext>
            </a:extLst>
          </p:cNvPr>
          <p:cNvSpPr/>
          <p:nvPr/>
        </p:nvSpPr>
        <p:spPr>
          <a:xfrm>
            <a:off x="419832" y="2754944"/>
            <a:ext cx="2455105" cy="14038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current manual ticketing system leads to long queues and delays.</a:t>
            </a:r>
            <a:endParaRPr lang="en-US" dirty="0"/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4E00BF43-ACB0-414F-90A4-F3FE264D0910}"/>
              </a:ext>
            </a:extLst>
          </p:cNvPr>
          <p:cNvSpPr/>
          <p:nvPr/>
        </p:nvSpPr>
        <p:spPr>
          <a:xfrm>
            <a:off x="2084027" y="1852930"/>
            <a:ext cx="310361" cy="502104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49841CFA-AD03-46C5-9748-C96424A637F4}"/>
              </a:ext>
            </a:extLst>
          </p:cNvPr>
          <p:cNvSpPr/>
          <p:nvPr/>
        </p:nvSpPr>
        <p:spPr>
          <a:xfrm>
            <a:off x="2050436" y="1851528"/>
            <a:ext cx="414042" cy="7065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9C4021D6-C14E-42A6-A268-FFD3AC405072}"/>
              </a:ext>
            </a:extLst>
          </p:cNvPr>
          <p:cNvSpPr/>
          <p:nvPr/>
        </p:nvSpPr>
        <p:spPr>
          <a:xfrm>
            <a:off x="2367643" y="1798753"/>
            <a:ext cx="2179771" cy="7307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Information Accessibility</a:t>
            </a:r>
            <a:endParaRPr lang="en-US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0A9A0AAB-7E4A-4651-99C2-8C933D79F010}"/>
              </a:ext>
            </a:extLst>
          </p:cNvPr>
          <p:cNvSpPr/>
          <p:nvPr/>
        </p:nvSpPr>
        <p:spPr>
          <a:xfrm>
            <a:off x="2641633" y="2744381"/>
            <a:ext cx="2547069" cy="18185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Passengers struggle to access real-time bus schedules and availability.</a:t>
            </a:r>
            <a:endParaRPr lang="en-US" dirty="0"/>
          </a:p>
        </p:txBody>
      </p:sp>
      <p:sp>
        <p:nvSpPr>
          <p:cNvPr id="17" name="Shape 10">
            <a:extLst>
              <a:ext uri="{FF2B5EF4-FFF2-40B4-BE49-F238E27FC236}">
                <a16:creationId xmlns:a16="http://schemas.microsoft.com/office/drawing/2014/main" id="{E596D891-03CA-4002-A4D2-FF70363C7346}"/>
              </a:ext>
            </a:extLst>
          </p:cNvPr>
          <p:cNvSpPr/>
          <p:nvPr/>
        </p:nvSpPr>
        <p:spPr>
          <a:xfrm>
            <a:off x="4479005" y="1919414"/>
            <a:ext cx="363184" cy="465711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FB9503FD-0D58-49FF-A2CC-0FB386BB073E}"/>
              </a:ext>
            </a:extLst>
          </p:cNvPr>
          <p:cNvSpPr/>
          <p:nvPr/>
        </p:nvSpPr>
        <p:spPr>
          <a:xfrm>
            <a:off x="4521853" y="1851528"/>
            <a:ext cx="414042" cy="6400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CD960DAD-4893-48D2-9138-00F24DF58494}"/>
              </a:ext>
            </a:extLst>
          </p:cNvPr>
          <p:cNvSpPr/>
          <p:nvPr/>
        </p:nvSpPr>
        <p:spPr>
          <a:xfrm>
            <a:off x="5064320" y="1754579"/>
            <a:ext cx="2179772" cy="8634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Operational Inefficiencies</a:t>
            </a:r>
            <a:endParaRPr lang="en-US" dirty="0"/>
          </a:p>
        </p:txBody>
      </p:sp>
      <p:sp>
        <p:nvSpPr>
          <p:cNvPr id="20" name="Text 13">
            <a:extLst>
              <a:ext uri="{FF2B5EF4-FFF2-40B4-BE49-F238E27FC236}">
                <a16:creationId xmlns:a16="http://schemas.microsoft.com/office/drawing/2014/main" id="{31B060C3-4226-42C7-82F6-444699969DD2}"/>
              </a:ext>
            </a:extLst>
          </p:cNvPr>
          <p:cNvSpPr/>
          <p:nvPr/>
        </p:nvSpPr>
        <p:spPr>
          <a:xfrm>
            <a:off x="4951137" y="2491580"/>
            <a:ext cx="1980585" cy="18185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There are challenges in managing bus routes, ticket inventories, and reservations.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4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6CBE6BCF-52B6-441F-A67C-3375DD29A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8650"/>
            <a:ext cx="9143999" cy="43025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D5078D-F8F7-912B-4E9C-BED71500ACC2}"/>
              </a:ext>
            </a:extLst>
          </p:cNvPr>
          <p:cNvSpPr txBox="1"/>
          <p:nvPr/>
        </p:nvSpPr>
        <p:spPr>
          <a:xfrm>
            <a:off x="75009" y="864645"/>
            <a:ext cx="4428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213163"/>
                </a:solidFill>
              </a:rPr>
              <a:t>Project Overview</a:t>
            </a:r>
            <a:endParaRPr lang="en-IN" sz="2400" dirty="0">
              <a:solidFill>
                <a:srgbClr val="213163"/>
              </a:solidFill>
            </a:endParaRPr>
          </a:p>
        </p:txBody>
      </p:sp>
      <p:pic>
        <p:nvPicPr>
          <p:cNvPr id="5" name="Picture 4" descr="Person writing on whiteboard">
            <a:extLst>
              <a:ext uri="{FF2B5EF4-FFF2-40B4-BE49-F238E27FC236}">
                <a16:creationId xmlns:a16="http://schemas.microsoft.com/office/drawing/2014/main" id="{6858EAD1-D312-BBBA-4C50-43B9E76BB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287"/>
          <a:stretch/>
        </p:blipFill>
        <p:spPr>
          <a:xfrm>
            <a:off x="6302452" y="1297722"/>
            <a:ext cx="2787867" cy="2217561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27195138-4E29-4B9B-9CC5-CF24F832D5AE}"/>
              </a:ext>
            </a:extLst>
          </p:cNvPr>
          <p:cNvSpPr/>
          <p:nvPr/>
        </p:nvSpPr>
        <p:spPr>
          <a:xfrm>
            <a:off x="437793" y="128791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F62D0E33-0BC1-4988-9A31-44596DB34E35}"/>
              </a:ext>
            </a:extLst>
          </p:cNvPr>
          <p:cNvSpPr/>
          <p:nvPr/>
        </p:nvSpPr>
        <p:spPr>
          <a:xfrm>
            <a:off x="75009" y="2071656"/>
            <a:ext cx="2777490" cy="1736202"/>
          </a:xfrm>
          <a:prstGeom prst="roundRect">
            <a:avLst>
              <a:gd name="adj" fmla="val 2794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0B1FD8A3-9E3C-481F-BD42-803F51812EBF}"/>
              </a:ext>
            </a:extLst>
          </p:cNvPr>
          <p:cNvSpPr/>
          <p:nvPr/>
        </p:nvSpPr>
        <p:spPr>
          <a:xfrm>
            <a:off x="165705" y="206922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Scope Definition</a:t>
            </a:r>
            <a:endParaRPr lang="en-US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F04EBD14-D602-4453-A5AA-1E2E5C6C7A38}"/>
              </a:ext>
            </a:extLst>
          </p:cNvPr>
          <p:cNvSpPr/>
          <p:nvPr/>
        </p:nvSpPr>
        <p:spPr>
          <a:xfrm>
            <a:off x="123407" y="2503344"/>
            <a:ext cx="291048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project will involve defining the requirements and goals of the Bus Reservation System.</a:t>
            </a:r>
            <a:endParaRPr lang="en-US" dirty="0"/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D4F39E3B-182B-4B19-96B5-75D14B0CCB77}"/>
              </a:ext>
            </a:extLst>
          </p:cNvPr>
          <p:cNvSpPr/>
          <p:nvPr/>
        </p:nvSpPr>
        <p:spPr>
          <a:xfrm>
            <a:off x="2975906" y="2069224"/>
            <a:ext cx="3007280" cy="1741000"/>
          </a:xfrm>
          <a:prstGeom prst="roundRect">
            <a:avLst>
              <a:gd name="adj" fmla="val 4226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FE865CEC-43B4-4DD3-854B-8411DC8BF0F5}"/>
              </a:ext>
            </a:extLst>
          </p:cNvPr>
          <p:cNvSpPr/>
          <p:nvPr/>
        </p:nvSpPr>
        <p:spPr>
          <a:xfrm>
            <a:off x="3226235" y="205931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Resource Allocation</a:t>
            </a:r>
            <a:endParaRPr lang="en-US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B7262BBA-EB5F-4C7F-B0BE-49BABE2001BC}"/>
              </a:ext>
            </a:extLst>
          </p:cNvPr>
          <p:cNvSpPr/>
          <p:nvPr/>
        </p:nvSpPr>
        <p:spPr>
          <a:xfrm>
            <a:off x="3274633" y="2314951"/>
            <a:ext cx="291048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Allocation of development resources for building the system's architecture and features.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9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E031B8EE-BC3C-41B2-A0EF-A649A3950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621"/>
            <a:ext cx="9144000" cy="43139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61A928-5A2D-C5DF-2F01-079C34A75432}"/>
              </a:ext>
            </a:extLst>
          </p:cNvPr>
          <p:cNvSpPr txBox="1"/>
          <p:nvPr/>
        </p:nvSpPr>
        <p:spPr>
          <a:xfrm>
            <a:off x="143933" y="683683"/>
            <a:ext cx="4428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213163"/>
                </a:solidFill>
              </a:rPr>
              <a:t>Proposed Solution</a:t>
            </a:r>
            <a:endParaRPr lang="en-IN" sz="2400" dirty="0">
              <a:solidFill>
                <a:srgbClr val="213163"/>
              </a:solidFill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FBC29D1-6303-44F1-BDEF-0726041D0435}"/>
              </a:ext>
            </a:extLst>
          </p:cNvPr>
          <p:cNvSpPr/>
          <p:nvPr/>
        </p:nvSpPr>
        <p:spPr>
          <a:xfrm>
            <a:off x="85367" y="1875913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Online Booking System</a:t>
            </a:r>
            <a:endParaRPr lang="en-US" sz="18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78866261-BA0B-4EC6-92C7-C77F92000EFF}"/>
              </a:ext>
            </a:extLst>
          </p:cNvPr>
          <p:cNvSpPr/>
          <p:nvPr/>
        </p:nvSpPr>
        <p:spPr>
          <a:xfrm>
            <a:off x="194292" y="2570286"/>
            <a:ext cx="2792186" cy="1074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Introducing an efficient online platform for booking and managing bus tickets.</a:t>
            </a:r>
            <a:endParaRPr lang="en-US" sz="16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64063F9F-8398-4047-A648-7304969260CE}"/>
              </a:ext>
            </a:extLst>
          </p:cNvPr>
          <p:cNvSpPr/>
          <p:nvPr/>
        </p:nvSpPr>
        <p:spPr>
          <a:xfrm>
            <a:off x="3327081" y="18918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Updates</a:t>
            </a:r>
            <a:endParaRPr lang="en-US" sz="18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1C480FAD-3BEC-48B2-A675-814A672A2EE4}"/>
              </a:ext>
            </a:extLst>
          </p:cNvPr>
          <p:cNvSpPr/>
          <p:nvPr/>
        </p:nvSpPr>
        <p:spPr>
          <a:xfrm>
            <a:off x="3331018" y="2540838"/>
            <a:ext cx="315634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Providing passengers with real-time information on bus schedules and seat availability.</a:t>
            </a:r>
            <a:endParaRPr lang="en-US" sz="16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F9F92996-21A5-4E5E-981A-0433CAA7B7D0}"/>
              </a:ext>
            </a:extLst>
          </p:cNvPr>
          <p:cNvSpPr/>
          <p:nvPr/>
        </p:nvSpPr>
        <p:spPr>
          <a:xfrm>
            <a:off x="6766901" y="1718265"/>
            <a:ext cx="298125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Automated Management</a:t>
            </a:r>
            <a:endParaRPr lang="en-US" sz="180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17C22AFB-DCD7-4893-A075-C24F8063B9F1}"/>
              </a:ext>
            </a:extLst>
          </p:cNvPr>
          <p:cNvSpPr/>
          <p:nvPr/>
        </p:nvSpPr>
        <p:spPr>
          <a:xfrm>
            <a:off x="6679356" y="2540838"/>
            <a:ext cx="257357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Implementing automated ticketing and bus route management for operational efficiency.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120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549A71B4-38F1-4115-BDA6-DF8C405A0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856"/>
            <a:ext cx="9144000" cy="4313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6CA3F3-3D59-0BCC-5AFC-FB31E62203CC}"/>
              </a:ext>
            </a:extLst>
          </p:cNvPr>
          <p:cNvSpPr txBox="1"/>
          <p:nvPr/>
        </p:nvSpPr>
        <p:spPr>
          <a:xfrm>
            <a:off x="61927" y="610692"/>
            <a:ext cx="4191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213163"/>
                </a:solidFill>
              </a:rPr>
              <a:t>Technology used</a:t>
            </a:r>
            <a:endParaRPr lang="en-IN" sz="2400" dirty="0">
              <a:solidFill>
                <a:srgbClr val="21316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F3F4A-596A-4F99-B3F8-7DF4091DD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63" y="1550547"/>
            <a:ext cx="485176" cy="485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EF5B3D-AB1C-4BFD-992F-F2776D91E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3204" y="1550547"/>
            <a:ext cx="485176" cy="485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ECB2E2-DC4A-4F43-BF09-AFB41E585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336" y="1567965"/>
            <a:ext cx="485176" cy="4851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21EAE-D3AB-4BA4-9F2B-379812092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921" y="1567965"/>
            <a:ext cx="461665" cy="461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87A972-66D7-472A-B907-173358C346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8427" y="1444129"/>
            <a:ext cx="591595" cy="5915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4A9456-914A-48E6-9DC7-A083B14D358E}"/>
              </a:ext>
            </a:extLst>
          </p:cNvPr>
          <p:cNvSpPr txBox="1"/>
          <p:nvPr/>
        </p:nvSpPr>
        <p:spPr>
          <a:xfrm>
            <a:off x="137562" y="2097185"/>
            <a:ext cx="17156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is a markup language used for creating and structuring web pages.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B26295-C649-44EB-8B7B-535FA1E25E7E}"/>
              </a:ext>
            </a:extLst>
          </p:cNvPr>
          <p:cNvSpPr txBox="1"/>
          <p:nvPr/>
        </p:nvSpPr>
        <p:spPr>
          <a:xfrm>
            <a:off x="1919067" y="2097185"/>
            <a:ext cx="19277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CSS (Cascading Style Sheets) is a language used for describing the presentation of a document written in HTML or XML.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26F41B-E73B-4674-A833-AA3DA92AA533}"/>
              </a:ext>
            </a:extLst>
          </p:cNvPr>
          <p:cNvSpPr txBox="1"/>
          <p:nvPr/>
        </p:nvSpPr>
        <p:spPr>
          <a:xfrm>
            <a:off x="3796071" y="2159876"/>
            <a:ext cx="16115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 is a versatile scripting language primarily used for web development, enabling interactive and dynamic user experiences.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B59412-E853-4655-AF23-0FBDEBD6D4D4}"/>
              </a:ext>
            </a:extLst>
          </p:cNvPr>
          <p:cNvSpPr txBox="1"/>
          <p:nvPr/>
        </p:nvSpPr>
        <p:spPr>
          <a:xfrm>
            <a:off x="5407572" y="2097185"/>
            <a:ext cx="16869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is a high-level programming language known for its simplicity, versatility, and readability, suitable for a wide range of applications from web development to scientific computing.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99EA12-D0A4-4B06-B7A3-66801E0A3A7A}"/>
              </a:ext>
            </a:extLst>
          </p:cNvPr>
          <p:cNvSpPr txBox="1"/>
          <p:nvPr/>
        </p:nvSpPr>
        <p:spPr>
          <a:xfrm>
            <a:off x="7173309" y="2143351"/>
            <a:ext cx="14819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Django is a high-level Python web framework that encourages rapid development and clean, pragmatic design.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7130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0279F4F8-B2D3-4540-BFD4-0B87F81B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855"/>
            <a:ext cx="9144000" cy="43118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4080DE-03F5-1FE4-A922-15490146EBB6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9338F-AACC-33B6-0BE4-39F9AFBABE18}"/>
              </a:ext>
            </a:extLst>
          </p:cNvPr>
          <p:cNvSpPr/>
          <p:nvPr/>
        </p:nvSpPr>
        <p:spPr>
          <a:xfrm>
            <a:off x="1180944" y="1101530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53A35C-17C1-43E6-931A-699FE6D1B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944" y="1101531"/>
            <a:ext cx="3580242" cy="34835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1B398-178C-49E5-BD53-2F11E0CDE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637" y="1101529"/>
            <a:ext cx="3419914" cy="34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6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4DAB6BC4-7163-42ED-9022-AC3125943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30621"/>
            <a:ext cx="9144000" cy="43208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DFCAA-8D98-0AFB-A760-3AD42E799105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6817C-45F9-AD85-58BC-71A72E68826B}"/>
              </a:ext>
            </a:extLst>
          </p:cNvPr>
          <p:cNvSpPr/>
          <p:nvPr/>
        </p:nvSpPr>
        <p:spPr>
          <a:xfrm>
            <a:off x="1456841" y="124341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9D225-4EF0-49C3-8843-0B28C0ACA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022237"/>
            <a:ext cx="3090041" cy="3483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A3F739-33CC-4106-9A91-CAC60CD88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973" y="988429"/>
            <a:ext cx="3072233" cy="3551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C0D69-7269-4BE3-9A4A-0ED93BC60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9559" y="1018927"/>
            <a:ext cx="2768891" cy="35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301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2895</TotalTime>
  <Words>375</Words>
  <Application>Microsoft Office PowerPoint</Application>
  <PresentationFormat>On-screen Show (16:9)</PresentationFormat>
  <Paragraphs>56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Aptos</vt:lpstr>
      <vt:lpstr>Aptos Display</vt:lpstr>
      <vt:lpstr>Arial</vt:lpstr>
      <vt:lpstr>Baskerville Old Face</vt:lpstr>
      <vt:lpstr>Merriweather</vt:lpstr>
      <vt:lpstr>Open Sans</vt:lpstr>
      <vt:lpstr>Roboto</vt:lpstr>
      <vt:lpstr>Times New Roman</vt:lpstr>
      <vt:lpstr>Simple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udhav chandra ravi</cp:lastModifiedBy>
  <cp:revision>64</cp:revision>
  <dcterms:modified xsi:type="dcterms:W3CDTF">2024-04-01T12:53:26Z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